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3"/>
  </p:handoutMasterIdLst>
  <p:sldIdLst>
    <p:sldId id="256" r:id="rId2"/>
    <p:sldId id="261" r:id="rId3"/>
    <p:sldId id="264" r:id="rId4"/>
    <p:sldId id="270" r:id="rId5"/>
    <p:sldId id="265" r:id="rId6"/>
    <p:sldId id="259" r:id="rId7"/>
    <p:sldId id="266" r:id="rId8"/>
    <p:sldId id="272" r:id="rId9"/>
    <p:sldId id="271" r:id="rId10"/>
    <p:sldId id="260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69" r:id="rId2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1E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2" d="100"/>
          <a:sy n="152" d="100"/>
        </p:scale>
        <p:origin x="-19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75" cy="4966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862" y="0"/>
            <a:ext cx="2946275" cy="4966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BA7D8-5040-415D-9B2D-141CF60A9F85}" type="datetimeFigureOut">
              <a:rPr lang="en-US" smtClean="0"/>
              <a:pPr/>
              <a:t>12-08-02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272"/>
            <a:ext cx="2946275" cy="4966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862" y="9428272"/>
            <a:ext cx="2946275" cy="4966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F6C8C-3DF5-41D9-A416-3F4FE2F036A7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9240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8939-8BB9-4ABD-A74D-5B5EFF8793B9}" type="datetimeFigureOut">
              <a:rPr lang="en-US" smtClean="0"/>
              <a:pPr/>
              <a:t>12-08-02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33A2-DB04-4CB9-AA89-D760A50C8472}" type="slidenum">
              <a:rPr lang="en-CA" smtClean="0"/>
              <a:pPr/>
              <a:t>‹#›</a:t>
            </a:fld>
            <a:endParaRPr lang="en-CA"/>
          </a:p>
        </p:txBody>
      </p:sp>
      <p:pic>
        <p:nvPicPr>
          <p:cNvPr id="8" name="Picture 7" descr="slide_temp_images-07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57" y="0"/>
            <a:ext cx="9143086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8939-8BB9-4ABD-A74D-5B5EFF8793B9}" type="datetimeFigureOut">
              <a:rPr lang="en-US" smtClean="0"/>
              <a:pPr/>
              <a:t>12-08-02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33A2-DB04-4CB9-AA89-D760A50C847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8939-8BB9-4ABD-A74D-5B5EFF8793B9}" type="datetimeFigureOut">
              <a:rPr lang="en-US" smtClean="0"/>
              <a:pPr/>
              <a:t>12-08-02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33A2-DB04-4CB9-AA89-D760A50C847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8939-8BB9-4ABD-A74D-5B5EFF8793B9}" type="datetimeFigureOut">
              <a:rPr lang="en-US" smtClean="0"/>
              <a:pPr/>
              <a:t>12-08-02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33A2-DB04-4CB9-AA89-D760A50C8472}" type="slidenum">
              <a:rPr lang="en-CA" smtClean="0"/>
              <a:pPr/>
              <a:t>‹#›</a:t>
            </a:fld>
            <a:endParaRPr lang="en-CA"/>
          </a:p>
        </p:txBody>
      </p:sp>
      <p:pic>
        <p:nvPicPr>
          <p:cNvPr id="7" name="Picture 6" descr="slide_temp_images-04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57" y="0"/>
            <a:ext cx="91430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8939-8BB9-4ABD-A74D-5B5EFF8793B9}" type="datetimeFigureOut">
              <a:rPr lang="en-US" smtClean="0"/>
              <a:pPr/>
              <a:t>12-08-02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33A2-DB04-4CB9-AA89-D760A50C8472}" type="slidenum">
              <a:rPr lang="en-CA" smtClean="0"/>
              <a:pPr/>
              <a:t>‹#›</a:t>
            </a:fld>
            <a:endParaRPr lang="en-CA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" y="0"/>
            <a:ext cx="91430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8939-8BB9-4ABD-A74D-5B5EFF8793B9}" type="datetimeFigureOut">
              <a:rPr lang="en-US" smtClean="0"/>
              <a:pPr/>
              <a:t>12-08-02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33A2-DB04-4CB9-AA89-D760A50C8472}" type="slidenum">
              <a:rPr lang="en-CA" smtClean="0"/>
              <a:pPr/>
              <a:t>‹#›</a:t>
            </a:fld>
            <a:endParaRPr lang="en-CA"/>
          </a:p>
        </p:txBody>
      </p:sp>
      <p:pic>
        <p:nvPicPr>
          <p:cNvPr id="8" name="Picture 7" descr="slide_temp_images-05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57" y="0"/>
            <a:ext cx="9143086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8939-8BB9-4ABD-A74D-5B5EFF8793B9}" type="datetimeFigureOut">
              <a:rPr lang="en-US" smtClean="0"/>
              <a:pPr/>
              <a:t>12-08-02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33A2-DB04-4CB9-AA89-D760A50C847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8939-8BB9-4ABD-A74D-5B5EFF8793B9}" type="datetimeFigureOut">
              <a:rPr lang="en-US" smtClean="0"/>
              <a:pPr/>
              <a:t>12-08-02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33A2-DB04-4CB9-AA89-D760A50C8472}" type="slidenum">
              <a:rPr lang="en-CA" smtClean="0"/>
              <a:pPr/>
              <a:t>‹#›</a:t>
            </a:fld>
            <a:endParaRPr lang="en-CA"/>
          </a:p>
        </p:txBody>
      </p:sp>
      <p:pic>
        <p:nvPicPr>
          <p:cNvPr id="6" name="Picture 5" descr="slide_temp_images-05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57" y="0"/>
            <a:ext cx="9143086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8939-8BB9-4ABD-A74D-5B5EFF8793B9}" type="datetimeFigureOut">
              <a:rPr lang="en-US" smtClean="0"/>
              <a:pPr/>
              <a:t>12-08-02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33A2-DB04-4CB9-AA89-D760A50C847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8939-8BB9-4ABD-A74D-5B5EFF8793B9}" type="datetimeFigureOut">
              <a:rPr lang="en-US" smtClean="0"/>
              <a:pPr/>
              <a:t>12-08-02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33A2-DB04-4CB9-AA89-D760A50C847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E8939-8BB9-4ABD-A74D-5B5EFF8793B9}" type="datetimeFigureOut">
              <a:rPr lang="en-US" smtClean="0"/>
              <a:pPr/>
              <a:t>12-08-02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33A2-DB04-4CB9-AA89-D760A50C847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E8939-8BB9-4ABD-A74D-5B5EFF8793B9}" type="datetimeFigureOut">
              <a:rPr lang="en-US" smtClean="0"/>
              <a:pPr/>
              <a:t>12-08-02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133A2-DB04-4CB9-AA89-D760A50C847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BF1E2E"/>
          </a:solidFill>
          <a:latin typeface="Century Gothic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cmp-grc.gc.ca/scams-fraudes/phishing-eng.ht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187624" y="500042"/>
            <a:ext cx="7772400" cy="1665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900" dirty="0" smtClean="0">
                <a:latin typeface="Century Gothic" pitchFamily="34" charset="0"/>
              </a:rPr>
              <a:t>PowerPoint 1:</a:t>
            </a:r>
            <a:r>
              <a:rPr lang="en-US" sz="3100" dirty="0" smtClean="0">
                <a:latin typeface="Century Gothic" pitchFamily="34" charset="0"/>
              </a:rPr>
              <a:t> </a:t>
            </a:r>
            <a:r>
              <a:rPr lang="en-US" dirty="0" smtClean="0">
                <a:latin typeface="Century Gothic" pitchFamily="34" charset="0"/>
              </a:rPr>
              <a:t/>
            </a:r>
            <a:br>
              <a:rPr lang="en-US" dirty="0" smtClean="0">
                <a:latin typeface="Century Gothic" pitchFamily="34" charset="0"/>
              </a:rPr>
            </a:br>
            <a:r>
              <a:rPr lang="en-US" dirty="0" smtClean="0">
                <a:latin typeface="Century Gothic" pitchFamily="34" charset="0"/>
              </a:rPr>
              <a:t>Email fraud/</a:t>
            </a:r>
            <a:br>
              <a:rPr lang="en-US" dirty="0" smtClean="0">
                <a:latin typeface="Century Gothic" pitchFamily="34" charset="0"/>
              </a:rPr>
            </a:br>
            <a:r>
              <a:rPr lang="en-US" dirty="0" smtClean="0">
                <a:latin typeface="Century Gothic" pitchFamily="34" charset="0"/>
              </a:rPr>
              <a:t>phishing</a:t>
            </a:r>
            <a:endParaRPr lang="en-CA" dirty="0">
              <a:latin typeface="Century Gothic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59224" y="2071678"/>
            <a:ext cx="6400800" cy="744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CA" dirty="0" smtClean="0"/>
              <a:t>Lesson 2-2</a:t>
            </a:r>
            <a:endParaRPr lang="en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>
                <a:solidFill>
                  <a:srgbClr val="BF1E2E"/>
                </a:solidFill>
                <a:latin typeface="Century Gothic" pitchFamily="34" charset="0"/>
              </a:rPr>
              <a:t>Phishing characteristics</a:t>
            </a:r>
            <a:endParaRPr lang="en-CA" sz="4000" dirty="0">
              <a:solidFill>
                <a:srgbClr val="BF1E2E"/>
              </a:solidFill>
              <a:latin typeface="Century Gothic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4294967295"/>
          </p:nvPr>
        </p:nvSpPr>
        <p:spPr>
          <a:xfrm>
            <a:off x="467544" y="1586210"/>
            <a:ext cx="8229600" cy="4525963"/>
          </a:xfrm>
        </p:spPr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Often, the message or website includes </a:t>
            </a:r>
            <a:r>
              <a:rPr lang="en-US" sz="3200" dirty="0" smtClean="0">
                <a:solidFill>
                  <a:srgbClr val="BF1E2E"/>
                </a:solidFill>
              </a:rPr>
              <a:t>official-looking logos</a:t>
            </a:r>
            <a:r>
              <a:rPr lang="en-US" sz="3200" dirty="0" smtClean="0"/>
              <a:t> and other identifying information taken directly from </a:t>
            </a:r>
            <a:r>
              <a:rPr lang="en-US" sz="3200" dirty="0" smtClean="0">
                <a:solidFill>
                  <a:srgbClr val="BF1E2E"/>
                </a:solidFill>
              </a:rPr>
              <a:t>legitimate websites</a:t>
            </a:r>
            <a:r>
              <a:rPr lang="en-US" sz="3200" dirty="0" smtClean="0"/>
              <a:t>. </a:t>
            </a:r>
            <a:r>
              <a:rPr lang="en-US" sz="3200" dirty="0" smtClean="0">
                <a:solidFill>
                  <a:srgbClr val="BF1E2E"/>
                </a:solidFill>
              </a:rPr>
              <a:t>Government</a:t>
            </a:r>
            <a:r>
              <a:rPr lang="en-US" sz="3200" dirty="0" smtClean="0"/>
              <a:t>,</a:t>
            </a:r>
            <a:r>
              <a:rPr lang="en-US" sz="3200" dirty="0" smtClean="0">
                <a:solidFill>
                  <a:srgbClr val="BF1E2E"/>
                </a:solidFill>
              </a:rPr>
              <a:t> financial institutions</a:t>
            </a:r>
            <a:r>
              <a:rPr lang="en-US" sz="3200" dirty="0" smtClean="0"/>
              <a:t> and </a:t>
            </a:r>
            <a:r>
              <a:rPr lang="en-US" sz="3200" dirty="0" smtClean="0">
                <a:solidFill>
                  <a:srgbClr val="BF1E2E"/>
                </a:solidFill>
              </a:rPr>
              <a:t>online payment services</a:t>
            </a:r>
            <a:r>
              <a:rPr lang="en-US" sz="3200" dirty="0" smtClean="0"/>
              <a:t> are common targets of brand spoofing.</a:t>
            </a:r>
            <a:endParaRPr lang="en-CA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3528" y="6381328"/>
            <a:ext cx="2133600" cy="365125"/>
          </a:xfrm>
        </p:spPr>
        <p:txBody>
          <a:bodyPr/>
          <a:lstStyle/>
          <a:p>
            <a:pPr algn="l">
              <a:defRPr/>
            </a:pPr>
            <a:fld id="{E88932EC-081B-45E8-BCA8-7865D8DBD34F}" type="slidenum">
              <a:rPr lang="en-CA"/>
              <a:pPr algn="l">
                <a:defRPr/>
              </a:pPr>
              <a:t>10</a:t>
            </a:fld>
            <a:endParaRPr lang="en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CA" dirty="0" smtClean="0"/>
              <a:t>Catch phrases</a:t>
            </a:r>
            <a:endParaRPr lang="en-CA" dirty="0"/>
          </a:p>
        </p:txBody>
      </p:sp>
      <p:sp>
        <p:nvSpPr>
          <p:cNvPr id="4" name="Content Placeholder 2"/>
          <p:cNvSpPr>
            <a:spLocks noGrp="1"/>
          </p:cNvSpPr>
          <p:nvPr>
            <p:ph idx="4294967295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Email money transfer alert: Please </a:t>
            </a:r>
            <a:r>
              <a:rPr lang="en-US" dirty="0">
                <a:solidFill>
                  <a:schemeClr val="bg1"/>
                </a:solidFill>
              </a:rPr>
              <a:t>verify </a:t>
            </a:r>
            <a:r>
              <a:rPr lang="en-US" dirty="0" smtClean="0">
                <a:solidFill>
                  <a:schemeClr val="bg1"/>
                </a:solidFill>
              </a:rPr>
              <a:t>this </a:t>
            </a:r>
            <a:r>
              <a:rPr lang="en-US" dirty="0">
                <a:solidFill>
                  <a:schemeClr val="bg1"/>
                </a:solidFill>
              </a:rPr>
              <a:t>payment information </a:t>
            </a:r>
            <a:r>
              <a:rPr lang="en-US" dirty="0"/>
              <a:t>below </a:t>
            </a:r>
            <a:r>
              <a:rPr lang="en-US" dirty="0" smtClean="0"/>
              <a:t>...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928662" y="2571744"/>
            <a:ext cx="3456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6643702" y="2071678"/>
            <a:ext cx="1584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3528" y="6381328"/>
            <a:ext cx="2133600" cy="365125"/>
          </a:xfrm>
        </p:spPr>
        <p:txBody>
          <a:bodyPr/>
          <a:lstStyle/>
          <a:p>
            <a:pPr algn="l">
              <a:defRPr/>
            </a:pPr>
            <a:fld id="{E88932EC-081B-45E8-BCA8-7865D8DBD34F}" type="slidenum">
              <a:rPr lang="en-CA"/>
              <a:pPr algn="l">
                <a:defRPr/>
              </a:pPr>
              <a:t>11</a:t>
            </a:fld>
            <a:endParaRPr lang="en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4294967295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Email money transfer alert: Please </a:t>
            </a:r>
            <a:r>
              <a:rPr lang="en-US" dirty="0">
                <a:solidFill>
                  <a:srgbClr val="BF1E2E"/>
                </a:solidFill>
              </a:rPr>
              <a:t>verify </a:t>
            </a:r>
            <a:r>
              <a:rPr lang="en-US" dirty="0" smtClean="0">
                <a:solidFill>
                  <a:srgbClr val="BF1E2E"/>
                </a:solidFill>
              </a:rPr>
              <a:t>this </a:t>
            </a:r>
            <a:r>
              <a:rPr lang="en-US" dirty="0">
                <a:solidFill>
                  <a:srgbClr val="BF1E2E"/>
                </a:solidFill>
              </a:rPr>
              <a:t>payment information</a:t>
            </a:r>
            <a:r>
              <a:rPr lang="en-US" dirty="0"/>
              <a:t> below </a:t>
            </a:r>
            <a:r>
              <a:rPr lang="en-US" dirty="0" smtClean="0"/>
              <a:t>...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pPr algn="l"/>
            <a:r>
              <a:rPr lang="en-CA" dirty="0" smtClean="0"/>
              <a:t>Catch phrases</a:t>
            </a:r>
            <a:endParaRPr lang="en-CA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3528" y="6381328"/>
            <a:ext cx="2133600" cy="365125"/>
          </a:xfrm>
        </p:spPr>
        <p:txBody>
          <a:bodyPr/>
          <a:lstStyle/>
          <a:p>
            <a:pPr algn="l">
              <a:defRPr/>
            </a:pPr>
            <a:fld id="{E88932EC-081B-45E8-BCA8-7865D8DBD34F}" type="slidenum">
              <a:rPr lang="en-CA"/>
              <a:pPr algn="l">
                <a:defRPr/>
              </a:pPr>
              <a:t>12</a:t>
            </a:fld>
            <a:endParaRPr lang="en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CA" dirty="0" smtClean="0"/>
              <a:t>Catch phrases</a:t>
            </a:r>
            <a:endParaRPr lang="en-CA" dirty="0"/>
          </a:p>
        </p:txBody>
      </p:sp>
      <p:sp>
        <p:nvSpPr>
          <p:cNvPr id="5" name="Content Placeholder 2"/>
          <p:cNvSpPr>
            <a:spLocks noGrp="1"/>
          </p:cNvSpPr>
          <p:nvPr>
            <p:ph idx="4294967295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en-US" dirty="0" smtClean="0"/>
              <a:t>It has come to our attention that your </a:t>
            </a:r>
            <a:r>
              <a:rPr lang="en-US" dirty="0" smtClean="0">
                <a:solidFill>
                  <a:schemeClr val="bg1"/>
                </a:solidFill>
              </a:rPr>
              <a:t>online banking</a:t>
            </a:r>
            <a:r>
              <a:rPr lang="en-US" dirty="0" smtClean="0"/>
              <a:t> profile needs to be </a:t>
            </a:r>
            <a:r>
              <a:rPr lang="en-US" dirty="0" smtClean="0">
                <a:solidFill>
                  <a:schemeClr val="bg1"/>
                </a:solidFill>
              </a:rPr>
              <a:t>updated</a:t>
            </a:r>
            <a:r>
              <a:rPr lang="en-US" dirty="0" smtClean="0"/>
              <a:t> as part of our continuous efforts to </a:t>
            </a:r>
            <a:r>
              <a:rPr lang="en-US" dirty="0" smtClean="0">
                <a:solidFill>
                  <a:schemeClr val="bg1"/>
                </a:solidFill>
              </a:rPr>
              <a:t>protect your account</a:t>
            </a:r>
            <a:r>
              <a:rPr lang="en-US" dirty="0" smtClean="0"/>
              <a:t> and reduce instances of </a:t>
            </a:r>
            <a:r>
              <a:rPr lang="en-US" dirty="0" smtClean="0">
                <a:solidFill>
                  <a:schemeClr val="bg1"/>
                </a:solidFill>
              </a:rPr>
              <a:t>fraud</a:t>
            </a:r>
            <a:r>
              <a:rPr lang="en-US" dirty="0" smtClean="0"/>
              <a:t> ...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918546" y="2571744"/>
            <a:ext cx="1296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500694" y="2571744"/>
            <a:ext cx="1368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207338" y="2071678"/>
            <a:ext cx="1044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904446" y="3571876"/>
            <a:ext cx="900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143504" y="3071810"/>
            <a:ext cx="3420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3528" y="6381328"/>
            <a:ext cx="2133600" cy="365125"/>
          </a:xfrm>
        </p:spPr>
        <p:txBody>
          <a:bodyPr/>
          <a:lstStyle/>
          <a:p>
            <a:pPr algn="l">
              <a:defRPr/>
            </a:pPr>
            <a:fld id="{E88932EC-081B-45E8-BCA8-7865D8DBD34F}" type="slidenum">
              <a:rPr lang="en-CA"/>
              <a:pPr algn="l">
                <a:defRPr/>
              </a:pPr>
              <a:t>13</a:t>
            </a:fld>
            <a:endParaRPr lang="en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idx="4294967295"/>
          </p:nvPr>
        </p:nvSpPr>
        <p:spPr>
          <a:xfrm>
            <a:off x="467544" y="303238"/>
            <a:ext cx="8229600" cy="1143000"/>
          </a:xfrm>
        </p:spPr>
        <p:txBody>
          <a:bodyPr/>
          <a:lstStyle/>
          <a:p>
            <a:pPr algn="l"/>
            <a:r>
              <a:rPr lang="en-CA" dirty="0" smtClean="0"/>
              <a:t>Catch phrases</a:t>
            </a:r>
            <a:endParaRPr lang="en-CA" dirty="0"/>
          </a:p>
        </p:txBody>
      </p:sp>
      <p:sp>
        <p:nvSpPr>
          <p:cNvPr id="5" name="Content Placeholder 2"/>
          <p:cNvSpPr>
            <a:spLocks noGrp="1"/>
          </p:cNvSpPr>
          <p:nvPr>
            <p:ph idx="4294967295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en-US" dirty="0" smtClean="0"/>
              <a:t>It has come to our attention that your </a:t>
            </a:r>
            <a:r>
              <a:rPr lang="en-US" dirty="0" smtClean="0">
                <a:solidFill>
                  <a:srgbClr val="BF1E2E"/>
                </a:solidFill>
              </a:rPr>
              <a:t>online banking</a:t>
            </a:r>
            <a:r>
              <a:rPr lang="en-US" dirty="0" smtClean="0"/>
              <a:t> profile needs to be </a:t>
            </a:r>
            <a:r>
              <a:rPr lang="en-US" dirty="0" smtClean="0">
                <a:solidFill>
                  <a:srgbClr val="BF1E2E"/>
                </a:solidFill>
              </a:rPr>
              <a:t>updated</a:t>
            </a:r>
            <a:r>
              <a:rPr lang="en-US" dirty="0" smtClean="0"/>
              <a:t> as part of our continuous efforts to </a:t>
            </a:r>
            <a:r>
              <a:rPr lang="en-US" dirty="0" smtClean="0">
                <a:solidFill>
                  <a:srgbClr val="BF1E2E"/>
                </a:solidFill>
              </a:rPr>
              <a:t>protect your account</a:t>
            </a:r>
            <a:r>
              <a:rPr lang="en-US" dirty="0" smtClean="0"/>
              <a:t> and reduce instances of </a:t>
            </a:r>
            <a:r>
              <a:rPr lang="en-US" dirty="0" smtClean="0">
                <a:solidFill>
                  <a:srgbClr val="BF1E2E"/>
                </a:solidFill>
              </a:rPr>
              <a:t>fraud</a:t>
            </a:r>
            <a:r>
              <a:rPr lang="en-US" dirty="0" smtClean="0"/>
              <a:t> ...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3528" y="6381328"/>
            <a:ext cx="2133600" cy="365125"/>
          </a:xfrm>
        </p:spPr>
        <p:txBody>
          <a:bodyPr/>
          <a:lstStyle/>
          <a:p>
            <a:pPr algn="l">
              <a:defRPr/>
            </a:pPr>
            <a:fld id="{E88932EC-081B-45E8-BCA8-7865D8DBD34F}" type="slidenum">
              <a:rPr lang="en-CA"/>
              <a:pPr algn="l">
                <a:defRPr/>
              </a:pPr>
              <a:t>14</a:t>
            </a:fld>
            <a:endParaRPr lang="en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CA" dirty="0" smtClean="0"/>
              <a:t>Catch phrases</a:t>
            </a:r>
            <a:endParaRPr lang="en-CA" dirty="0"/>
          </a:p>
        </p:txBody>
      </p:sp>
      <p:sp>
        <p:nvSpPr>
          <p:cNvPr id="4" name="Content Placeholder 2"/>
          <p:cNvSpPr>
            <a:spLocks noGrp="1"/>
          </p:cNvSpPr>
          <p:nvPr>
            <p:ph idx="4294967295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lvl="0"/>
            <a:r>
              <a:rPr lang="en-US" dirty="0" smtClean="0"/>
              <a:t>Dear </a:t>
            </a:r>
            <a:r>
              <a:rPr lang="en-US" dirty="0" smtClean="0">
                <a:solidFill>
                  <a:schemeClr val="bg1"/>
                </a:solidFill>
              </a:rPr>
              <a:t>online account </a:t>
            </a:r>
            <a:r>
              <a:rPr lang="en-US" dirty="0" smtClean="0"/>
              <a:t>holder: Access to your </a:t>
            </a:r>
            <a:r>
              <a:rPr lang="en-US" dirty="0" smtClean="0">
                <a:solidFill>
                  <a:schemeClr val="bg1"/>
                </a:solidFill>
              </a:rPr>
              <a:t>account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chemeClr val="bg1"/>
                </a:solidFill>
              </a:rPr>
              <a:t>currently unavailable</a:t>
            </a:r>
            <a:r>
              <a:rPr lang="en-US" dirty="0" smtClean="0"/>
              <a:t> ...</a:t>
            </a:r>
            <a:endParaRPr lang="en-CA" dirty="0" smtClean="0"/>
          </a:p>
          <a:p>
            <a:endParaRPr lang="en-CA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857224" y="2571744"/>
            <a:ext cx="1332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643174" y="2571744"/>
            <a:ext cx="3429024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766810" y="2071678"/>
            <a:ext cx="2448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3528" y="6381328"/>
            <a:ext cx="2133600" cy="365125"/>
          </a:xfrm>
        </p:spPr>
        <p:txBody>
          <a:bodyPr/>
          <a:lstStyle/>
          <a:p>
            <a:pPr algn="l">
              <a:defRPr/>
            </a:pPr>
            <a:fld id="{E88932EC-081B-45E8-BCA8-7865D8DBD34F}" type="slidenum">
              <a:rPr lang="en-CA"/>
              <a:pPr algn="l">
                <a:defRPr/>
              </a:pPr>
              <a:t>15</a:t>
            </a:fld>
            <a:endParaRPr lang="en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67544" y="231230"/>
            <a:ext cx="8229600" cy="1143000"/>
          </a:xfrm>
        </p:spPr>
        <p:txBody>
          <a:bodyPr/>
          <a:lstStyle/>
          <a:p>
            <a:pPr algn="l"/>
            <a:r>
              <a:rPr lang="en-CA" dirty="0" smtClean="0"/>
              <a:t>Catch phrases</a:t>
            </a:r>
            <a:endParaRPr lang="en-CA" dirty="0"/>
          </a:p>
        </p:txBody>
      </p:sp>
      <p:sp>
        <p:nvSpPr>
          <p:cNvPr id="4" name="Content Placeholder 2"/>
          <p:cNvSpPr>
            <a:spLocks noGrp="1"/>
          </p:cNvSpPr>
          <p:nvPr>
            <p:ph idx="4294967295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lvl="0"/>
            <a:r>
              <a:rPr lang="en-US" dirty="0" smtClean="0"/>
              <a:t>Dear </a:t>
            </a:r>
            <a:r>
              <a:rPr lang="en-US" dirty="0" smtClean="0">
                <a:solidFill>
                  <a:srgbClr val="BF1E2E"/>
                </a:solidFill>
              </a:rPr>
              <a:t>online account</a:t>
            </a:r>
            <a:r>
              <a:rPr lang="en-US" dirty="0" smtClean="0"/>
              <a:t> holder: Access to your </a:t>
            </a:r>
            <a:r>
              <a:rPr lang="en-US" dirty="0" smtClean="0">
                <a:solidFill>
                  <a:srgbClr val="BF1E2E"/>
                </a:solidFill>
              </a:rPr>
              <a:t>account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BF1E2E"/>
                </a:solidFill>
              </a:rPr>
              <a:t>currently unavailable</a:t>
            </a:r>
            <a:r>
              <a:rPr lang="en-US" dirty="0" smtClean="0"/>
              <a:t> ...</a:t>
            </a:r>
            <a:endParaRPr lang="en-CA" dirty="0" smtClean="0"/>
          </a:p>
          <a:p>
            <a:endParaRPr lang="en-CA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3528" y="6381328"/>
            <a:ext cx="2133600" cy="365125"/>
          </a:xfrm>
        </p:spPr>
        <p:txBody>
          <a:bodyPr/>
          <a:lstStyle/>
          <a:p>
            <a:pPr algn="l">
              <a:defRPr/>
            </a:pPr>
            <a:fld id="{E88932EC-081B-45E8-BCA8-7865D8DBD34F}" type="slidenum">
              <a:rPr lang="en-CA"/>
              <a:pPr algn="l">
                <a:defRPr/>
              </a:pPr>
              <a:t>16</a:t>
            </a:fld>
            <a:endParaRPr lang="en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CA" dirty="0" smtClean="0"/>
              <a:t>Catch phrases</a:t>
            </a:r>
            <a:endParaRPr lang="en-CA" dirty="0"/>
          </a:p>
        </p:txBody>
      </p:sp>
      <p:sp>
        <p:nvSpPr>
          <p:cNvPr id="4" name="Content Placeholder 2"/>
          <p:cNvSpPr>
            <a:spLocks noGrp="1"/>
          </p:cNvSpPr>
          <p:nvPr>
            <p:ph idx="4294967295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pPr lvl="0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Important service </a:t>
            </a:r>
            <a:r>
              <a:rPr lang="en-US" dirty="0">
                <a:solidFill>
                  <a:schemeClr val="bg1"/>
                </a:solidFill>
              </a:rPr>
              <a:t>announcement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from ... You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have 1 </a:t>
            </a:r>
            <a:r>
              <a:rPr lang="en-US" dirty="0">
                <a:solidFill>
                  <a:schemeClr val="bg1"/>
                </a:solidFill>
              </a:rPr>
              <a:t>unread security message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! 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2071670" y="2571744"/>
            <a:ext cx="4071966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929058" y="2071678"/>
            <a:ext cx="2428892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3528" y="6381328"/>
            <a:ext cx="2133600" cy="365125"/>
          </a:xfrm>
        </p:spPr>
        <p:txBody>
          <a:bodyPr/>
          <a:lstStyle/>
          <a:p>
            <a:pPr algn="l">
              <a:defRPr/>
            </a:pPr>
            <a:fld id="{E88932EC-081B-45E8-BCA8-7865D8DBD34F}" type="slidenum">
              <a:rPr lang="en-CA"/>
              <a:pPr algn="l">
                <a:defRPr/>
              </a:pPr>
              <a:t>17</a:t>
            </a:fld>
            <a:endParaRPr lang="en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pPr algn="l"/>
            <a:r>
              <a:rPr lang="en-CA" dirty="0" smtClean="0"/>
              <a:t>Catch phrases</a:t>
            </a:r>
            <a:endParaRPr lang="en-CA" dirty="0"/>
          </a:p>
        </p:txBody>
      </p:sp>
      <p:sp>
        <p:nvSpPr>
          <p:cNvPr id="4" name="Content Placeholder 2"/>
          <p:cNvSpPr>
            <a:spLocks noGrp="1"/>
          </p:cNvSpPr>
          <p:nvPr>
            <p:ph idx="4294967295"/>
          </p:nvPr>
        </p:nvSpPr>
        <p:spPr>
          <a:xfrm>
            <a:off x="467544" y="1586210"/>
            <a:ext cx="8229600" cy="4525963"/>
          </a:xfrm>
        </p:spPr>
        <p:txBody>
          <a:bodyPr/>
          <a:lstStyle/>
          <a:p>
            <a:pPr lvl="0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Important service </a:t>
            </a:r>
            <a:r>
              <a:rPr lang="en-US" dirty="0">
                <a:solidFill>
                  <a:srgbClr val="BF1E2E"/>
                </a:solidFill>
              </a:rPr>
              <a:t>announcement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from ...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You have 1 </a:t>
            </a:r>
            <a:r>
              <a:rPr lang="en-US" dirty="0">
                <a:solidFill>
                  <a:srgbClr val="BF1E2E"/>
                </a:solidFill>
              </a:rPr>
              <a:t>unread security message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! 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3528" y="6381328"/>
            <a:ext cx="2133600" cy="365125"/>
          </a:xfrm>
        </p:spPr>
        <p:txBody>
          <a:bodyPr/>
          <a:lstStyle/>
          <a:p>
            <a:pPr algn="l">
              <a:defRPr/>
            </a:pPr>
            <a:fld id="{E88932EC-081B-45E8-BCA8-7865D8DBD34F}" type="slidenum">
              <a:rPr lang="en-CA"/>
              <a:pPr algn="l">
                <a:defRPr/>
              </a:pPr>
              <a:t>18</a:t>
            </a:fld>
            <a:endParaRPr lang="en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CA" dirty="0" smtClean="0"/>
              <a:t>Catch phrases</a:t>
            </a:r>
            <a:endParaRPr lang="en-CA" dirty="0"/>
          </a:p>
        </p:txBody>
      </p:sp>
      <p:sp>
        <p:nvSpPr>
          <p:cNvPr id="4" name="Content Placeholder 2"/>
          <p:cNvSpPr>
            <a:spLocks noGrp="1"/>
          </p:cNvSpPr>
          <p:nvPr>
            <p:ph idx="4294967295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en-US" dirty="0" smtClean="0"/>
              <a:t>We </a:t>
            </a:r>
            <a:r>
              <a:rPr lang="en-US" dirty="0" smtClean="0">
                <a:solidFill>
                  <a:schemeClr val="bg1"/>
                </a:solidFill>
              </a:rPr>
              <a:t>regret</a:t>
            </a:r>
            <a:r>
              <a:rPr lang="en-US" dirty="0" smtClean="0"/>
              <a:t> to inform you that we had to </a:t>
            </a:r>
            <a:r>
              <a:rPr lang="en-US" dirty="0" smtClean="0">
                <a:solidFill>
                  <a:schemeClr val="bg1"/>
                </a:solidFill>
              </a:rPr>
              <a:t>lock</a:t>
            </a:r>
            <a:r>
              <a:rPr lang="en-US" dirty="0" smtClean="0"/>
              <a:t> your </a:t>
            </a:r>
            <a:r>
              <a:rPr lang="en-US" dirty="0" smtClean="0">
                <a:solidFill>
                  <a:schemeClr val="bg1"/>
                </a:solidFill>
              </a:rPr>
              <a:t>bank account access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bg1"/>
                </a:solidFill>
              </a:rPr>
              <a:t>Call</a:t>
            </a:r>
            <a:r>
              <a:rPr lang="en-US" dirty="0" smtClean="0"/>
              <a:t> (telephone number) to </a:t>
            </a:r>
            <a:r>
              <a:rPr lang="en-US" dirty="0" smtClean="0">
                <a:solidFill>
                  <a:schemeClr val="bg1"/>
                </a:solidFill>
              </a:rPr>
              <a:t>restore</a:t>
            </a:r>
            <a:r>
              <a:rPr lang="en-US" dirty="0" smtClean="0"/>
              <a:t> your </a:t>
            </a:r>
            <a:r>
              <a:rPr lang="en-US" dirty="0" smtClean="0">
                <a:solidFill>
                  <a:schemeClr val="bg1"/>
                </a:solidFill>
              </a:rPr>
              <a:t>bank</a:t>
            </a:r>
            <a:r>
              <a:rPr lang="en-US" dirty="0" smtClean="0"/>
              <a:t> account.</a:t>
            </a:r>
            <a:endParaRPr lang="en-CA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785918" y="2571744"/>
            <a:ext cx="3286148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528298" y="2071678"/>
            <a:ext cx="972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459900" y="2071678"/>
            <a:ext cx="756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286380" y="2571744"/>
            <a:ext cx="612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994446" y="3071810"/>
            <a:ext cx="792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857488" y="3071810"/>
            <a:ext cx="1143008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3528" y="6381328"/>
            <a:ext cx="2133600" cy="365125"/>
          </a:xfrm>
        </p:spPr>
        <p:txBody>
          <a:bodyPr/>
          <a:lstStyle/>
          <a:p>
            <a:pPr algn="l">
              <a:defRPr/>
            </a:pPr>
            <a:fld id="{E88932EC-081B-45E8-BCA8-7865D8DBD34F}" type="slidenum">
              <a:rPr lang="en-CA"/>
              <a:pPr algn="l">
                <a:defRPr/>
              </a:pPr>
              <a:t>19</a:t>
            </a:fld>
            <a:endParaRPr lang="en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4065091"/>
            <a:ext cx="7772400" cy="1362075"/>
          </a:xfrm>
        </p:spPr>
        <p:txBody>
          <a:bodyPr/>
          <a:lstStyle/>
          <a:p>
            <a:pPr algn="r"/>
            <a:r>
              <a:rPr lang="en-CA" dirty="0" smtClean="0">
                <a:solidFill>
                  <a:srgbClr val="BF1E2E"/>
                </a:solidFill>
                <a:latin typeface="Century Gothic" pitchFamily="34" charset="0"/>
              </a:rPr>
              <a:t>What is phishing?</a:t>
            </a:r>
            <a:endParaRPr lang="en-CA" dirty="0">
              <a:solidFill>
                <a:srgbClr val="BF1E2E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idx="4294967295"/>
          </p:nvPr>
        </p:nvSpPr>
        <p:spPr>
          <a:xfrm>
            <a:off x="467544" y="231230"/>
            <a:ext cx="8229600" cy="1143000"/>
          </a:xfrm>
        </p:spPr>
        <p:txBody>
          <a:bodyPr/>
          <a:lstStyle/>
          <a:p>
            <a:pPr algn="l"/>
            <a:r>
              <a:rPr lang="en-CA" dirty="0" smtClean="0"/>
              <a:t>Catch phrases</a:t>
            </a:r>
            <a:endParaRPr lang="en-CA" dirty="0"/>
          </a:p>
        </p:txBody>
      </p:sp>
      <p:sp>
        <p:nvSpPr>
          <p:cNvPr id="5" name="Content Placeholder 2"/>
          <p:cNvSpPr>
            <a:spLocks noGrp="1"/>
          </p:cNvSpPr>
          <p:nvPr>
            <p:ph idx="4294967295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en-US" dirty="0" smtClean="0"/>
              <a:t>We </a:t>
            </a:r>
            <a:r>
              <a:rPr lang="en-US" dirty="0" smtClean="0">
                <a:solidFill>
                  <a:srgbClr val="BF1E2E"/>
                </a:solidFill>
              </a:rPr>
              <a:t>regret</a:t>
            </a:r>
            <a:r>
              <a:rPr lang="en-US" dirty="0" smtClean="0"/>
              <a:t> to inform you that we had to </a:t>
            </a:r>
            <a:r>
              <a:rPr lang="en-US" dirty="0" smtClean="0">
                <a:solidFill>
                  <a:srgbClr val="BF1E2E"/>
                </a:solidFill>
              </a:rPr>
              <a:t>lock</a:t>
            </a:r>
            <a:r>
              <a:rPr lang="en-US" dirty="0" smtClean="0"/>
              <a:t> your </a:t>
            </a:r>
            <a:r>
              <a:rPr lang="en-US" dirty="0" smtClean="0">
                <a:solidFill>
                  <a:srgbClr val="BF1E2E"/>
                </a:solidFill>
              </a:rPr>
              <a:t>bank account access</a:t>
            </a:r>
            <a:r>
              <a:rPr lang="en-US" dirty="0" smtClean="0"/>
              <a:t>. </a:t>
            </a:r>
            <a:r>
              <a:rPr lang="en-US" dirty="0" smtClean="0">
                <a:solidFill>
                  <a:srgbClr val="BF1E2E"/>
                </a:solidFill>
              </a:rPr>
              <a:t>Call</a:t>
            </a:r>
            <a:r>
              <a:rPr lang="en-US" dirty="0" smtClean="0"/>
              <a:t> (telephone number) to </a:t>
            </a:r>
            <a:r>
              <a:rPr lang="en-US" dirty="0" smtClean="0">
                <a:solidFill>
                  <a:srgbClr val="BF1E2E"/>
                </a:solidFill>
              </a:rPr>
              <a:t>restore</a:t>
            </a:r>
            <a:r>
              <a:rPr lang="en-US" dirty="0" smtClean="0"/>
              <a:t> your </a:t>
            </a:r>
            <a:r>
              <a:rPr lang="en-US" dirty="0" smtClean="0">
                <a:solidFill>
                  <a:srgbClr val="BF1E2E"/>
                </a:solidFill>
              </a:rPr>
              <a:t>bank</a:t>
            </a:r>
            <a:r>
              <a:rPr lang="en-US" dirty="0" smtClean="0"/>
              <a:t> account.</a:t>
            </a:r>
            <a:endParaRPr lang="en-CA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3528" y="6381328"/>
            <a:ext cx="2133600" cy="365125"/>
          </a:xfrm>
        </p:spPr>
        <p:txBody>
          <a:bodyPr/>
          <a:lstStyle/>
          <a:p>
            <a:pPr algn="l">
              <a:defRPr/>
            </a:pPr>
            <a:fld id="{E88932EC-081B-45E8-BCA8-7865D8DBD34F}" type="slidenum">
              <a:rPr lang="en-CA"/>
              <a:pPr algn="l">
                <a:defRPr/>
              </a:pPr>
              <a:t>20</a:t>
            </a:fld>
            <a:endParaRPr lang="en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Reference:</a:t>
            </a:r>
            <a:b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Royal Canadian Mounted Police </a:t>
            </a:r>
            <a:b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hlinkClick r:id="rId2"/>
              </a:rPr>
              <a:t>www.rcmp-grc.gc.ca/scams-fraudes/phishing-eng.htm</a:t>
            </a:r>
            <a:endParaRPr lang="en-CA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Phishing is a general term for </a:t>
            </a: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emails, text messages and websites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fabricated and sent by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criminals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and designed to look like they come from well-known and trusted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businesses, financial institutions and government agencies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in an attempt to collect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personal, financial and sensitive information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.</a:t>
            </a:r>
            <a:endParaRPr kumimoji="0" lang="en-C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865686" y="2071678"/>
            <a:ext cx="7666754" cy="2928958"/>
            <a:chOff x="865686" y="2071678"/>
            <a:chExt cx="7666754" cy="292895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5796136" y="2071678"/>
              <a:ext cx="1980000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937124" y="2564904"/>
              <a:ext cx="3777752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796136" y="3573016"/>
              <a:ext cx="1799944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899592" y="3068960"/>
              <a:ext cx="1428760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865686" y="4005064"/>
              <a:ext cx="7666754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4788024" y="4509120"/>
              <a:ext cx="3744416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865686" y="5000636"/>
              <a:ext cx="3490290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l"/>
            <a:r>
              <a:rPr lang="en-CA" b="0" cap="none" dirty="0" smtClean="0">
                <a:solidFill>
                  <a:srgbClr val="BF1E2E"/>
                </a:solidFill>
                <a:latin typeface="Century Gothic" pitchFamily="34" charset="0"/>
              </a:rPr>
              <a:t>Recognize it</a:t>
            </a:r>
            <a:endParaRPr lang="en-CA" b="0" cap="none" dirty="0">
              <a:solidFill>
                <a:srgbClr val="BF1E2E"/>
              </a:solidFill>
              <a:latin typeface="Century Gothic" pitchFamily="34" charset="0"/>
            </a:endParaRPr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3528" y="6381328"/>
            <a:ext cx="2133600" cy="365125"/>
          </a:xfrm>
        </p:spPr>
        <p:txBody>
          <a:bodyPr/>
          <a:lstStyle/>
          <a:p>
            <a:pPr algn="l">
              <a:defRPr/>
            </a:pPr>
            <a:fld id="{E88932EC-081B-45E8-BCA8-7865D8DBD34F}" type="slidenum">
              <a:rPr lang="en-CA"/>
              <a:pPr algn="l">
                <a:defRPr/>
              </a:pPr>
              <a:t>3</a:t>
            </a:fld>
            <a:endParaRPr lang="en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CA" dirty="0" smtClean="0">
                <a:solidFill>
                  <a:srgbClr val="BF1E2E"/>
                </a:solidFill>
                <a:latin typeface="Century Gothic" pitchFamily="34" charset="0"/>
              </a:rPr>
              <a:t>Recognize it</a:t>
            </a:r>
            <a:endParaRPr lang="en-CA" dirty="0">
              <a:solidFill>
                <a:srgbClr val="BF1E2E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Phishing is a general term for </a:t>
            </a:r>
            <a:r>
              <a:rPr kumimoji="0" lang="en-US" sz="3200" b="0" i="0" strike="noStrike" kern="1200" cap="none" spc="0" normalizeH="0" baseline="0" noProof="0" dirty="0" smtClean="0">
                <a:ln>
                  <a:noFill/>
                </a:ln>
                <a:solidFill>
                  <a:srgbClr val="BF1E2E"/>
                </a:solidFill>
                <a:effectLst/>
                <a:uLnTx/>
                <a:uFillTx/>
              </a:rPr>
              <a:t>emails, text messages and websites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 fabricated and sent by </a:t>
            </a:r>
            <a:r>
              <a:rPr kumimoji="0" lang="en-US" sz="3200" b="0" i="0" strike="noStrike" kern="1200" cap="none" spc="0" normalizeH="0" baseline="0" noProof="0" dirty="0" smtClean="0">
                <a:ln>
                  <a:noFill/>
                </a:ln>
                <a:solidFill>
                  <a:srgbClr val="BF1E2E"/>
                </a:solidFill>
                <a:effectLst/>
                <a:uLnTx/>
                <a:uFillTx/>
              </a:rPr>
              <a:t>criminals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 and designed to look like they come from well-known and trusted </a:t>
            </a:r>
            <a:r>
              <a:rPr kumimoji="0" lang="en-US" sz="3200" b="0" i="0" strike="noStrike" kern="1200" cap="none" spc="0" normalizeH="0" baseline="0" noProof="0" dirty="0" smtClean="0">
                <a:ln>
                  <a:noFill/>
                </a:ln>
                <a:solidFill>
                  <a:srgbClr val="BF1E2E"/>
                </a:solidFill>
                <a:effectLst/>
                <a:uLnTx/>
                <a:uFillTx/>
              </a:rPr>
              <a:t>businesses, financial institutions and government agencies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 in an attempt to collect </a:t>
            </a:r>
            <a:r>
              <a:rPr kumimoji="0" lang="en-US" sz="3200" b="0" i="0" strike="noStrike" kern="1200" cap="none" spc="0" normalizeH="0" baseline="0" noProof="0" dirty="0" smtClean="0">
                <a:ln>
                  <a:noFill/>
                </a:ln>
                <a:solidFill>
                  <a:srgbClr val="BF1E2E"/>
                </a:solidFill>
                <a:effectLst/>
                <a:uLnTx/>
                <a:uFillTx/>
              </a:rPr>
              <a:t>personal, financial and sensitive information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.</a:t>
            </a:r>
            <a:endParaRPr kumimoji="0" lang="en-C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3528" y="6381328"/>
            <a:ext cx="2133600" cy="365125"/>
          </a:xfrm>
        </p:spPr>
        <p:txBody>
          <a:bodyPr/>
          <a:lstStyle/>
          <a:p>
            <a:pPr algn="l">
              <a:defRPr/>
            </a:pPr>
            <a:fld id="{E88932EC-081B-45E8-BCA8-7865D8DBD34F}" type="slidenum">
              <a:rPr lang="en-CA"/>
              <a:pPr algn="l">
                <a:defRPr/>
              </a:pPr>
              <a:t>4</a:t>
            </a:fld>
            <a:endParaRPr lang="en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content of a phishing email or text message is intended to </a:t>
            </a: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trigger a quick reaction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from you. It can use </a:t>
            </a: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upsetting or exciting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information, demand an </a:t>
            </a: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urgent response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 employ a </a:t>
            </a: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false pretense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statement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lang="en-US" sz="3200" dirty="0"/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Phishing messages are normally not </a:t>
            </a: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personalized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CA" dirty="0" smtClean="0">
                <a:solidFill>
                  <a:srgbClr val="BF1E2E"/>
                </a:solidFill>
                <a:latin typeface="Century Gothic" pitchFamily="34" charset="0"/>
              </a:rPr>
              <a:t>Phishing characteristics</a:t>
            </a:r>
            <a:endParaRPr lang="en-CA" dirty="0">
              <a:solidFill>
                <a:srgbClr val="BF1E2E"/>
              </a:solidFill>
              <a:latin typeface="Century Gothic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857224" y="2571744"/>
            <a:ext cx="7715304" cy="2428892"/>
            <a:chOff x="857224" y="2571744"/>
            <a:chExt cx="7715304" cy="242889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4786314" y="2571744"/>
              <a:ext cx="3786214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4357686" y="3071810"/>
              <a:ext cx="4214842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00628" y="3571876"/>
              <a:ext cx="2714644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500298" y="4000504"/>
              <a:ext cx="2286016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5357818" y="4000504"/>
              <a:ext cx="1643074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57224" y="5000636"/>
              <a:ext cx="2071702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3528" y="6381328"/>
            <a:ext cx="2133600" cy="365125"/>
          </a:xfrm>
        </p:spPr>
        <p:txBody>
          <a:bodyPr/>
          <a:lstStyle/>
          <a:p>
            <a:pPr algn="l">
              <a:defRPr/>
            </a:pPr>
            <a:fld id="{E88932EC-081B-45E8-BCA8-7865D8DBD34F}" type="slidenum">
              <a:rPr lang="en-CA"/>
              <a:pPr algn="l">
                <a:defRPr/>
              </a:pPr>
              <a:t>5</a:t>
            </a:fld>
            <a:endParaRPr lang="en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BF1E2E"/>
                </a:solidFill>
                <a:latin typeface="Century Gothic" pitchFamily="34" charset="0"/>
              </a:rPr>
              <a:t>Phishing </a:t>
            </a:r>
            <a:r>
              <a:rPr lang="en-US" dirty="0" smtClean="0"/>
              <a:t>c</a:t>
            </a:r>
            <a:r>
              <a:rPr lang="en-US" dirty="0" smtClean="0">
                <a:solidFill>
                  <a:srgbClr val="BF1E2E"/>
                </a:solidFill>
                <a:latin typeface="Century Gothic" pitchFamily="34" charset="0"/>
              </a:rPr>
              <a:t>haracteristics</a:t>
            </a:r>
            <a:endParaRPr lang="en-CA" dirty="0">
              <a:solidFill>
                <a:srgbClr val="BF1E2E"/>
              </a:solidFill>
              <a:latin typeface="Century Gothic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content of a phishing email or text message is intended to </a:t>
            </a:r>
            <a:r>
              <a:rPr kumimoji="0" lang="en-US" sz="3200" b="0" i="0" strike="noStrike" kern="1200" cap="none" spc="0" normalizeH="0" baseline="0" noProof="0" dirty="0" smtClean="0">
                <a:ln>
                  <a:noFill/>
                </a:ln>
                <a:solidFill>
                  <a:srgbClr val="BF1E2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trigger a quick reaction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from you. It can use </a:t>
            </a:r>
            <a:r>
              <a:rPr kumimoji="0" lang="en-US" sz="3200" b="0" i="0" strike="noStrike" kern="1200" cap="none" spc="0" normalizeH="0" baseline="0" noProof="0" dirty="0" smtClean="0">
                <a:ln>
                  <a:noFill/>
                </a:ln>
                <a:solidFill>
                  <a:srgbClr val="BF1E2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upsetting or exciting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information, demand an </a:t>
            </a:r>
            <a:r>
              <a:rPr kumimoji="0" lang="en-US" sz="3200" b="0" i="0" strike="noStrike" kern="1200" cap="none" spc="0" normalizeH="0" baseline="0" noProof="0" dirty="0" smtClean="0">
                <a:ln>
                  <a:noFill/>
                </a:ln>
                <a:solidFill>
                  <a:srgbClr val="BF1E2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urgent response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or employ a </a:t>
            </a:r>
            <a:r>
              <a:rPr kumimoji="0" lang="en-US" sz="3200" b="0" i="0" strike="noStrike" kern="1200" cap="none" spc="0" normalizeH="0" baseline="0" noProof="0" dirty="0" smtClean="0">
                <a:ln>
                  <a:noFill/>
                </a:ln>
                <a:solidFill>
                  <a:srgbClr val="BF1E2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false </a:t>
            </a:r>
            <a:r>
              <a:rPr kumimoji="0" lang="en-US" sz="3200" b="0" i="0" strike="noStrike" kern="1200" cap="none" spc="0" normalizeH="0" baseline="0" noProof="0" dirty="0" err="1" smtClean="0">
                <a:ln>
                  <a:noFill/>
                </a:ln>
                <a:solidFill>
                  <a:srgbClr val="BF1E2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pretence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 </a:t>
            </a:r>
            <a:r>
              <a:rPr kumimoji="0" lang="en-US" sz="3200" b="0" i="0" strike="noStrike" kern="1200" cap="none" spc="0" normalizeH="0" baseline="0" noProof="0" dirty="0" smtClean="0">
                <a:ln>
                  <a:noFill/>
                </a:ln>
                <a:solidFill>
                  <a:srgbClr val="BF1E2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statement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Phishing messages are normally not </a:t>
            </a:r>
            <a:r>
              <a:rPr kumimoji="0" lang="en-US" sz="3200" b="0" i="0" strike="noStrike" kern="1200" cap="none" spc="0" normalizeH="0" baseline="0" noProof="0" dirty="0" smtClean="0">
                <a:ln>
                  <a:noFill/>
                </a:ln>
                <a:solidFill>
                  <a:srgbClr val="BF1E2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personalized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3528" y="6381328"/>
            <a:ext cx="2133600" cy="365125"/>
          </a:xfrm>
        </p:spPr>
        <p:txBody>
          <a:bodyPr/>
          <a:lstStyle/>
          <a:p>
            <a:pPr algn="l">
              <a:defRPr/>
            </a:pPr>
            <a:fld id="{E88932EC-081B-45E8-BCA8-7865D8DBD34F}" type="slidenum">
              <a:rPr lang="en-CA"/>
              <a:pPr algn="l">
                <a:defRPr/>
              </a:pPr>
              <a:t>6</a:t>
            </a:fld>
            <a:endParaRPr lang="en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CA" sz="4000" dirty="0" smtClean="0">
                <a:solidFill>
                  <a:srgbClr val="BF1E2E"/>
                </a:solidFill>
                <a:latin typeface="Century Gothic" pitchFamily="34" charset="0"/>
              </a:rPr>
              <a:t>Phishing characteristics</a:t>
            </a:r>
            <a:endParaRPr lang="en-CA" sz="4000" dirty="0">
              <a:solidFill>
                <a:srgbClr val="BF1E2E"/>
              </a:solidFill>
              <a:latin typeface="Century Gothic" pitchFamily="34" charset="0"/>
            </a:endParaRPr>
          </a:p>
        </p:txBody>
      </p:sp>
      <p:sp>
        <p:nvSpPr>
          <p:cNvPr id="16" name="Content Placeholder 2"/>
          <p:cNvSpPr>
            <a:spLocks noGrp="1"/>
          </p:cNvSpPr>
          <p:nvPr>
            <p:ph idx="4294967295"/>
          </p:nvPr>
        </p:nvSpPr>
        <p:spPr>
          <a:xfrm>
            <a:off x="539552" y="1628800"/>
            <a:ext cx="8207375" cy="4525963"/>
          </a:xfrm>
        </p:spPr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Typically, phishing messages will ask you to "</a:t>
            </a:r>
            <a:r>
              <a:rPr lang="en-US" sz="3200" u="sng" dirty="0" smtClean="0">
                <a:solidFill>
                  <a:schemeClr val="bg1"/>
                </a:solidFill>
              </a:rPr>
              <a:t>update</a:t>
            </a:r>
            <a:r>
              <a:rPr lang="en-US" sz="3200" dirty="0" smtClean="0"/>
              <a:t>," "</a:t>
            </a:r>
            <a:r>
              <a:rPr lang="en-US" sz="3200" u="sng" dirty="0" smtClean="0">
                <a:solidFill>
                  <a:schemeClr val="bg1"/>
                </a:solidFill>
              </a:rPr>
              <a:t>validate</a:t>
            </a:r>
            <a:r>
              <a:rPr lang="en-US" sz="3200" dirty="0" smtClean="0"/>
              <a:t>," or "</a:t>
            </a:r>
            <a:r>
              <a:rPr lang="en-US" sz="3200" u="sng" dirty="0" smtClean="0">
                <a:solidFill>
                  <a:schemeClr val="bg1"/>
                </a:solidFill>
              </a:rPr>
              <a:t>confirm</a:t>
            </a:r>
            <a:r>
              <a:rPr lang="en-US" sz="3200" dirty="0" smtClean="0"/>
              <a:t>" your account information or face </a:t>
            </a:r>
            <a:r>
              <a:rPr lang="en-US" sz="3200" u="sng" dirty="0" smtClean="0">
                <a:solidFill>
                  <a:schemeClr val="bg1"/>
                </a:solidFill>
              </a:rPr>
              <a:t>dire consequences</a:t>
            </a:r>
            <a:r>
              <a:rPr lang="en-US" sz="3200" dirty="0" smtClean="0"/>
              <a:t>.  They might even ask you to make a </a:t>
            </a:r>
            <a:r>
              <a:rPr lang="en-US" sz="3200" u="sng" dirty="0" smtClean="0">
                <a:solidFill>
                  <a:schemeClr val="bg1"/>
                </a:solidFill>
              </a:rPr>
              <a:t>phone call</a:t>
            </a:r>
            <a:r>
              <a:rPr lang="en-US" sz="3200" dirty="0" smtClean="0"/>
              <a:t>.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5000628" y="2571744"/>
            <a:ext cx="1296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063670" y="2571744"/>
            <a:ext cx="1134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714612" y="2571744"/>
            <a:ext cx="1296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572132" y="3071810"/>
            <a:ext cx="642942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910678" y="3571876"/>
            <a:ext cx="2304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143108" y="4071942"/>
            <a:ext cx="1732496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3528" y="6381328"/>
            <a:ext cx="2133600" cy="365125"/>
          </a:xfrm>
        </p:spPr>
        <p:txBody>
          <a:bodyPr/>
          <a:lstStyle/>
          <a:p>
            <a:pPr algn="l">
              <a:defRPr/>
            </a:pPr>
            <a:fld id="{E88932EC-081B-45E8-BCA8-7865D8DBD34F}" type="slidenum">
              <a:rPr lang="en-CA"/>
              <a:pPr algn="l">
                <a:defRPr/>
              </a:pPr>
              <a:t>7</a:t>
            </a:fld>
            <a:endParaRPr lang="en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4294967295"/>
          </p:nvPr>
        </p:nvSpPr>
        <p:spPr>
          <a:xfrm>
            <a:off x="467544" y="1628800"/>
            <a:ext cx="8207375" cy="4525963"/>
          </a:xfrm>
        </p:spPr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Typically, phishing messages will ask you to "</a:t>
            </a:r>
            <a:r>
              <a:rPr lang="en-US" sz="3200" dirty="0" smtClean="0">
                <a:solidFill>
                  <a:srgbClr val="BF1E2E"/>
                </a:solidFill>
              </a:rPr>
              <a:t>update</a:t>
            </a:r>
            <a:r>
              <a:rPr lang="en-US" sz="3200" dirty="0" smtClean="0"/>
              <a:t>," "</a:t>
            </a:r>
            <a:r>
              <a:rPr lang="en-US" sz="3200" dirty="0" smtClean="0">
                <a:solidFill>
                  <a:srgbClr val="BF1E2E"/>
                </a:solidFill>
              </a:rPr>
              <a:t>validate</a:t>
            </a:r>
            <a:r>
              <a:rPr lang="en-US" sz="3200" dirty="0" smtClean="0"/>
              <a:t>," or "</a:t>
            </a:r>
            <a:r>
              <a:rPr lang="en-US" sz="3200" dirty="0" smtClean="0">
                <a:solidFill>
                  <a:srgbClr val="BF1E2E"/>
                </a:solidFill>
              </a:rPr>
              <a:t>confirm</a:t>
            </a:r>
            <a:r>
              <a:rPr lang="en-US" sz="3200" dirty="0" smtClean="0"/>
              <a:t>" your account information or face </a:t>
            </a:r>
            <a:r>
              <a:rPr lang="en-US" sz="3200" dirty="0" smtClean="0">
                <a:solidFill>
                  <a:srgbClr val="BF1E2E"/>
                </a:solidFill>
              </a:rPr>
              <a:t>dire</a:t>
            </a:r>
            <a:r>
              <a:rPr lang="en-US" sz="3200" u="sng" dirty="0" smtClean="0">
                <a:solidFill>
                  <a:schemeClr val="bg1"/>
                </a:solidFill>
              </a:rPr>
              <a:t> </a:t>
            </a:r>
            <a:r>
              <a:rPr lang="en-US" sz="3200" dirty="0" smtClean="0">
                <a:solidFill>
                  <a:srgbClr val="BF1E2E"/>
                </a:solidFill>
              </a:rPr>
              <a:t>consequences</a:t>
            </a:r>
            <a:r>
              <a:rPr lang="en-US" sz="3200" dirty="0" smtClean="0"/>
              <a:t>.  They might even ask you to make a </a:t>
            </a:r>
            <a:r>
              <a:rPr lang="en-US" sz="3200" dirty="0" smtClean="0">
                <a:solidFill>
                  <a:srgbClr val="BF1E2E"/>
                </a:solidFill>
              </a:rPr>
              <a:t>phone call</a:t>
            </a:r>
            <a:r>
              <a:rPr lang="en-US" sz="3200" dirty="0" smtClean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pPr algn="l"/>
            <a:r>
              <a:rPr lang="en-CA" dirty="0" smtClean="0"/>
              <a:t>Phishing characteristics</a:t>
            </a:r>
            <a:endParaRPr lang="en-CA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3528" y="6381328"/>
            <a:ext cx="2133600" cy="365125"/>
          </a:xfrm>
        </p:spPr>
        <p:txBody>
          <a:bodyPr/>
          <a:lstStyle/>
          <a:p>
            <a:pPr algn="l">
              <a:defRPr/>
            </a:pPr>
            <a:fld id="{E88932EC-081B-45E8-BCA8-7865D8DBD34F}" type="slidenum">
              <a:rPr lang="en-CA"/>
              <a:pPr algn="l">
                <a:defRPr/>
              </a:pPr>
              <a:t>8</a:t>
            </a:fld>
            <a:endParaRPr lang="en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CA" dirty="0" smtClean="0"/>
              <a:t>Phishing characteristics</a:t>
            </a:r>
            <a:endParaRPr lang="en-CA" dirty="0"/>
          </a:p>
        </p:txBody>
      </p:sp>
      <p:sp>
        <p:nvSpPr>
          <p:cNvPr id="19" name="Content Placeholder 2"/>
          <p:cNvSpPr>
            <a:spLocks noGrp="1"/>
          </p:cNvSpPr>
          <p:nvPr>
            <p:ph idx="4294967295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Often, the message or website includes </a:t>
            </a:r>
            <a:r>
              <a:rPr lang="en-US" sz="3200" dirty="0" smtClean="0">
                <a:solidFill>
                  <a:schemeClr val="bg1"/>
                </a:solidFill>
              </a:rPr>
              <a:t>official-looking logos </a:t>
            </a:r>
            <a:r>
              <a:rPr lang="en-US" sz="3200" dirty="0" smtClean="0"/>
              <a:t>and other identifying information taken directly from </a:t>
            </a:r>
            <a:r>
              <a:rPr lang="en-US" sz="3200" dirty="0" smtClean="0">
                <a:solidFill>
                  <a:schemeClr val="bg1"/>
                </a:solidFill>
              </a:rPr>
              <a:t>legitimate websites</a:t>
            </a:r>
            <a:r>
              <a:rPr lang="en-US" sz="3200" dirty="0" smtClean="0"/>
              <a:t>. </a:t>
            </a:r>
            <a:r>
              <a:rPr lang="en-US" sz="3200" dirty="0" smtClean="0">
                <a:solidFill>
                  <a:schemeClr val="bg1"/>
                </a:solidFill>
              </a:rPr>
              <a:t>Government</a:t>
            </a:r>
            <a:r>
              <a:rPr lang="en-US" sz="3200" dirty="0" smtClean="0"/>
              <a:t>,</a:t>
            </a:r>
            <a:r>
              <a:rPr lang="en-US" sz="3200" dirty="0" smtClean="0">
                <a:solidFill>
                  <a:srgbClr val="BF1E2E"/>
                </a:solidFill>
              </a:rPr>
              <a:t> </a:t>
            </a:r>
            <a:r>
              <a:rPr lang="en-US" sz="3200" dirty="0" smtClean="0">
                <a:solidFill>
                  <a:schemeClr val="bg1"/>
                </a:solidFill>
              </a:rPr>
              <a:t>financial institutions</a:t>
            </a:r>
            <a:r>
              <a:rPr lang="en-US" sz="3200" dirty="0" smtClean="0"/>
              <a:t> and </a:t>
            </a:r>
            <a:r>
              <a:rPr lang="en-US" sz="3200" dirty="0" smtClean="0">
                <a:solidFill>
                  <a:schemeClr val="bg1"/>
                </a:solidFill>
              </a:rPr>
              <a:t>online payment services</a:t>
            </a:r>
            <a:r>
              <a:rPr lang="en-US" sz="3200" dirty="0" smtClean="0"/>
              <a:t> are common targets of brand spoofing.</a:t>
            </a:r>
            <a:endParaRPr lang="en-CA" sz="3200" dirty="0" smtClean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928662" y="2571744"/>
            <a:ext cx="3346756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154466" y="3071810"/>
            <a:ext cx="1656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928662" y="3571876"/>
            <a:ext cx="1404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571736" y="3571876"/>
            <a:ext cx="2016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786314" y="3571876"/>
            <a:ext cx="3346756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612132" y="4071942"/>
            <a:ext cx="3960000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3528" y="6381328"/>
            <a:ext cx="2133600" cy="365125"/>
          </a:xfrm>
        </p:spPr>
        <p:txBody>
          <a:bodyPr/>
          <a:lstStyle/>
          <a:p>
            <a:pPr algn="l">
              <a:defRPr/>
            </a:pPr>
            <a:fld id="{E88932EC-081B-45E8-BCA8-7865D8DBD34F}" type="slidenum">
              <a:rPr lang="en-CA"/>
              <a:pPr algn="l">
                <a:defRPr/>
              </a:pPr>
              <a:t>9</a:t>
            </a:fld>
            <a:endParaRPr lang="en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62626"/>
      </a:hlink>
      <a:folHlink>
        <a:srgbClr val="26262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589</Words>
  <Application>Microsoft Macintosh PowerPoint</Application>
  <PresentationFormat>On-screen Show (4:3)</PresentationFormat>
  <Paragraphs>58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What is phishing?</vt:lpstr>
      <vt:lpstr>Recognize it</vt:lpstr>
      <vt:lpstr>Recognize it</vt:lpstr>
      <vt:lpstr>Phishing characteristics</vt:lpstr>
      <vt:lpstr>Phishing characteristics</vt:lpstr>
      <vt:lpstr>Phishing characteristics</vt:lpstr>
      <vt:lpstr>Phishing characteristics</vt:lpstr>
      <vt:lpstr>Phishing characteristics</vt:lpstr>
      <vt:lpstr>Phishing characteristics</vt:lpstr>
      <vt:lpstr>Catch phrases</vt:lpstr>
      <vt:lpstr>Catch phrases</vt:lpstr>
      <vt:lpstr>Catch phrases</vt:lpstr>
      <vt:lpstr>Catch phrases</vt:lpstr>
      <vt:lpstr>Catch phrases</vt:lpstr>
      <vt:lpstr>Catch phrases</vt:lpstr>
      <vt:lpstr>Catch phrases</vt:lpstr>
      <vt:lpstr>Catch phrases</vt:lpstr>
      <vt:lpstr>Catch phrases</vt:lpstr>
      <vt:lpstr>Catch phrases</vt:lpstr>
      <vt:lpstr>PowerPoint Presentation</vt:lpstr>
    </vt:vector>
  </TitlesOfParts>
  <Company>Bank of Canada - Banque du Canada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 Note Counterfeiting Module</dc:title>
  <dc:creator>Danielle Cote</dc:creator>
  <cp:lastModifiedBy>Tim Gobuyan</cp:lastModifiedBy>
  <cp:revision>45</cp:revision>
  <dcterms:created xsi:type="dcterms:W3CDTF">2012-05-31T18:39:40Z</dcterms:created>
  <dcterms:modified xsi:type="dcterms:W3CDTF">2012-08-02T16:35:45Z</dcterms:modified>
</cp:coreProperties>
</file>